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sldIdLst>
    <p:sldId id="256" r:id="rId2"/>
    <p:sldId id="258" r:id="rId3"/>
    <p:sldId id="257" r:id="rId4"/>
    <p:sldId id="287" r:id="rId5"/>
    <p:sldId id="261" r:id="rId6"/>
    <p:sldId id="263" r:id="rId7"/>
    <p:sldId id="286" r:id="rId8"/>
    <p:sldId id="270" r:id="rId9"/>
    <p:sldId id="259" r:id="rId10"/>
    <p:sldId id="272" r:id="rId11"/>
    <p:sldId id="274" r:id="rId12"/>
    <p:sldId id="273" r:id="rId13"/>
    <p:sldId id="278" r:id="rId14"/>
    <p:sldId id="280" r:id="rId15"/>
    <p:sldId id="288" r:id="rId16"/>
    <p:sldId id="279" r:id="rId17"/>
    <p:sldId id="277" r:id="rId18"/>
    <p:sldId id="276" r:id="rId19"/>
    <p:sldId id="269" r:id="rId20"/>
    <p:sldId id="275" r:id="rId21"/>
    <p:sldId id="271" r:id="rId22"/>
    <p:sldId id="262" r:id="rId23"/>
    <p:sldId id="264" r:id="rId24"/>
    <p:sldId id="265" r:id="rId25"/>
    <p:sldId id="267" r:id="rId26"/>
    <p:sldId id="268"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050BD-C415-4E33-874B-D082385438F8}" type="datetimeFigureOut">
              <a:rPr lang="en-US" smtClean="0"/>
              <a:t>4/5/2016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B0426-C12D-48F1-A498-55704D00166D}" type="slidenum">
              <a:rPr lang="en-US" smtClean="0"/>
              <a:t>‹#›</a:t>
            </a:fld>
            <a:endParaRPr lang="en-US"/>
          </a:p>
        </p:txBody>
      </p:sp>
    </p:spTree>
    <p:extLst>
      <p:ext uri="{BB962C8B-B14F-4D97-AF65-F5344CB8AC3E}">
        <p14:creationId xmlns:p14="http://schemas.microsoft.com/office/powerpoint/2010/main" val="344605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who this is?</a:t>
            </a:r>
          </a:p>
          <a:p>
            <a:r>
              <a:rPr lang="en-US" dirty="0" smtClean="0"/>
              <a:t>This is the Demon Cat from Adventure Time. </a:t>
            </a:r>
          </a:p>
          <a:p>
            <a:r>
              <a:rPr lang="en-US" dirty="0" smtClean="0"/>
              <a:t>My purpose of</a:t>
            </a:r>
            <a:r>
              <a:rPr lang="en-US" baseline="0" dirty="0" smtClean="0"/>
              <a:t> this workshop is to pass on my approximate knowledge of AI/Machine Learning and motivate you to learn more about this field with is growing exponentially.</a:t>
            </a:r>
            <a:endParaRPr lang="en-US" dirty="0"/>
          </a:p>
        </p:txBody>
      </p:sp>
      <p:sp>
        <p:nvSpPr>
          <p:cNvPr id="4" name="Slide Number Placeholder 3"/>
          <p:cNvSpPr>
            <a:spLocks noGrp="1"/>
          </p:cNvSpPr>
          <p:nvPr>
            <p:ph type="sldNum" sz="quarter" idx="10"/>
          </p:nvPr>
        </p:nvSpPr>
        <p:spPr/>
        <p:txBody>
          <a:bodyPr/>
          <a:lstStyle/>
          <a:p>
            <a:fld id="{1D3B0426-C12D-48F1-A498-55704D00166D}" type="slidenum">
              <a:rPr lang="en-US" smtClean="0"/>
              <a:t>3</a:t>
            </a:fld>
            <a:endParaRPr lang="en-US"/>
          </a:p>
        </p:txBody>
      </p:sp>
    </p:spTree>
    <p:extLst>
      <p:ext uri="{BB962C8B-B14F-4D97-AF65-F5344CB8AC3E}">
        <p14:creationId xmlns:p14="http://schemas.microsoft.com/office/powerpoint/2010/main" val="266619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mentioned optimize because, although it is common to maximize performance, there are cases where we want to minimize it.</a:t>
            </a:r>
          </a:p>
          <a:p>
            <a:r>
              <a:rPr lang="en-US" baseline="0" dirty="0" smtClean="0"/>
              <a:t>For example:</a:t>
            </a:r>
          </a:p>
          <a:p>
            <a:r>
              <a:rPr lang="en-US" baseline="0" dirty="0" smtClean="0"/>
              <a:t>	a) maximize your cse260 studying to achieve a (4.0 or at least a 2.0 to pass) grade. </a:t>
            </a:r>
          </a:p>
          <a:p>
            <a:r>
              <a:rPr lang="en-US" baseline="0" dirty="0" smtClean="0"/>
              <a:t>	b) minimize your drinking in order to get better grades.</a:t>
            </a:r>
            <a:endParaRPr lang="en-US" dirty="0"/>
          </a:p>
        </p:txBody>
      </p:sp>
      <p:sp>
        <p:nvSpPr>
          <p:cNvPr id="4" name="Slide Number Placeholder 3"/>
          <p:cNvSpPr>
            <a:spLocks noGrp="1"/>
          </p:cNvSpPr>
          <p:nvPr>
            <p:ph type="sldNum" sz="quarter" idx="10"/>
          </p:nvPr>
        </p:nvSpPr>
        <p:spPr/>
        <p:txBody>
          <a:bodyPr/>
          <a:lstStyle/>
          <a:p>
            <a:fld id="{1D3B0426-C12D-48F1-A498-55704D00166D}" type="slidenum">
              <a:rPr lang="en-US" smtClean="0"/>
              <a:t>5</a:t>
            </a:fld>
            <a:endParaRPr lang="en-US"/>
          </a:p>
        </p:txBody>
      </p:sp>
    </p:spTree>
    <p:extLst>
      <p:ext uri="{BB962C8B-B14F-4D97-AF65-F5344CB8AC3E}">
        <p14:creationId xmlns:p14="http://schemas.microsoft.com/office/powerpoint/2010/main" val="407420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like Elon Musk (Tesla Cars),</a:t>
            </a:r>
            <a:r>
              <a:rPr lang="en-US" baseline="0" dirty="0" smtClean="0"/>
              <a:t> Bill Gates, and Stephen </a:t>
            </a:r>
            <a:r>
              <a:rPr lang="en-US" baseline="0" dirty="0" err="1" smtClean="0"/>
              <a:t>Hawkings</a:t>
            </a:r>
            <a:r>
              <a:rPr lang="en-US" baseline="0" dirty="0" smtClean="0"/>
              <a:t> are strongly concerned about the future of AI. They believe that AI will define the end of humanity. I have two views regarding this matter:</a:t>
            </a:r>
          </a:p>
          <a:p>
            <a:endParaRPr lang="en-US" baseline="0" dirty="0" smtClean="0"/>
          </a:p>
          <a:p>
            <a:r>
              <a:rPr lang="en-US" baseline="0" dirty="0" smtClean="0"/>
              <a:t>Terminator - Machine without consciousness: Dominant view among sci-fi and popular media. This machine only think with logic (seeing black or white), not capable of understanding emotions, they stay within the boundaries of the models designed by the programmers.</a:t>
            </a:r>
          </a:p>
          <a:p>
            <a:endParaRPr lang="en-US" baseline="0" dirty="0" smtClean="0"/>
          </a:p>
          <a:p>
            <a:r>
              <a:rPr lang="en-US" baseline="0" dirty="0" err="1" smtClean="0"/>
              <a:t>Chappie</a:t>
            </a:r>
            <a:r>
              <a:rPr lang="en-US" baseline="0" dirty="0" smtClean="0"/>
              <a:t> - Machine with consciousness:  Recent view. This machine is able to learn as a child. Be able to distinguish between good and bad, go beyond its programming, </a:t>
            </a:r>
          </a:p>
          <a:p>
            <a:endParaRPr lang="en-US" baseline="0" dirty="0" smtClean="0"/>
          </a:p>
          <a:p>
            <a:r>
              <a:rPr lang="en-US" baseline="0" dirty="0" smtClean="0"/>
              <a:t>Whether AI will become our extinction or the next step in our evolution depends on the model it is implemented on (Statistical or Developmental) and the environment these systems are exposed to. </a:t>
            </a:r>
            <a:endParaRPr lang="en-US" dirty="0" smtClean="0"/>
          </a:p>
          <a:p>
            <a:endParaRPr lang="en-US" dirty="0"/>
          </a:p>
        </p:txBody>
      </p:sp>
      <p:sp>
        <p:nvSpPr>
          <p:cNvPr id="4" name="Slide Number Placeholder 3"/>
          <p:cNvSpPr>
            <a:spLocks noGrp="1"/>
          </p:cNvSpPr>
          <p:nvPr>
            <p:ph type="sldNum" sz="quarter" idx="10"/>
          </p:nvPr>
        </p:nvSpPr>
        <p:spPr/>
        <p:txBody>
          <a:bodyPr/>
          <a:lstStyle/>
          <a:p>
            <a:fld id="{1D3B0426-C12D-48F1-A498-55704D00166D}" type="slidenum">
              <a:rPr lang="en-US" smtClean="0"/>
              <a:t>27</a:t>
            </a:fld>
            <a:endParaRPr lang="en-US"/>
          </a:p>
        </p:txBody>
      </p:sp>
    </p:spTree>
    <p:extLst>
      <p:ext uri="{BB962C8B-B14F-4D97-AF65-F5344CB8AC3E}">
        <p14:creationId xmlns:p14="http://schemas.microsoft.com/office/powerpoint/2010/main" val="2584005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5216401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8EEB57-3914-438D-BEB0-08ABFB2A3DB5}"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251709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536233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973900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224740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2623008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2295917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1071767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132242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319883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8EEB57-3914-438D-BEB0-08ABFB2A3DB5}" type="datetimeFigureOut">
              <a:rPr lang="en-US" smtClean="0"/>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3080271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8EEB57-3914-438D-BEB0-08ABFB2A3DB5}"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1779660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8EEB57-3914-438D-BEB0-08ABFB2A3DB5}" type="datetimeFigureOut">
              <a:rPr lang="en-US" smtClean="0"/>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294734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8EEB57-3914-438D-BEB0-08ABFB2A3DB5}" type="datetimeFigureOut">
              <a:rPr lang="en-US" smtClean="0"/>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3732525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D8EEB57-3914-438D-BEB0-08ABFB2A3DB5}" type="datetimeFigureOut">
              <a:rPr lang="en-US" smtClean="0"/>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3997653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8EEB57-3914-438D-BEB0-08ABFB2A3DB5}"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1902217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8EEB57-3914-438D-BEB0-08ABFB2A3DB5}" type="datetimeFigureOut">
              <a:rPr lang="en-US" smtClean="0"/>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44A74-EB5A-41D3-87EE-26E1B3745824}" type="slidenum">
              <a:rPr lang="en-US" smtClean="0"/>
              <a:t>‹#›</a:t>
            </a:fld>
            <a:endParaRPr lang="en-US"/>
          </a:p>
        </p:txBody>
      </p:sp>
    </p:spTree>
    <p:extLst>
      <p:ext uri="{BB962C8B-B14F-4D97-AF65-F5344CB8AC3E}">
        <p14:creationId xmlns:p14="http://schemas.microsoft.com/office/powerpoint/2010/main" val="428357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8EEB57-3914-438D-BEB0-08ABFB2A3DB5}" type="datetimeFigureOut">
              <a:rPr lang="en-US" smtClean="0"/>
              <a:t>4/5/2016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344A74-EB5A-41D3-87EE-26E1B3745824}" type="slidenum">
              <a:rPr lang="en-US" smtClean="0"/>
              <a:t>‹#›</a:t>
            </a:fld>
            <a:endParaRPr lang="en-US"/>
          </a:p>
        </p:txBody>
      </p:sp>
    </p:spTree>
    <p:extLst>
      <p:ext uri="{BB962C8B-B14F-4D97-AF65-F5344CB8AC3E}">
        <p14:creationId xmlns:p14="http://schemas.microsoft.com/office/powerpoint/2010/main" val="314763188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 Machine Learning with </a:t>
            </a:r>
            <a:r>
              <a:rPr lang="en-US" dirty="0" err="1" smtClean="0"/>
              <a:t>TensorFLow</a:t>
            </a:r>
            <a:endParaRPr lang="en-US" dirty="0"/>
          </a:p>
        </p:txBody>
      </p:sp>
      <p:sp>
        <p:nvSpPr>
          <p:cNvPr id="3" name="Subtitle 2"/>
          <p:cNvSpPr>
            <a:spLocks noGrp="1"/>
          </p:cNvSpPr>
          <p:nvPr>
            <p:ph type="subTitle" idx="1"/>
          </p:nvPr>
        </p:nvSpPr>
        <p:spPr/>
        <p:txBody>
          <a:bodyPr/>
          <a:lstStyle/>
          <a:p>
            <a:r>
              <a:rPr lang="en-US" dirty="0" smtClean="0"/>
              <a:t>Juan L. Castro-Garcia</a:t>
            </a:r>
          </a:p>
          <a:p>
            <a:r>
              <a:rPr lang="en-US" dirty="0" smtClean="0"/>
              <a:t>Spartan Hackers Workshop</a:t>
            </a:r>
          </a:p>
          <a:p>
            <a:r>
              <a:rPr lang="en-US" dirty="0" smtClean="0"/>
              <a:t>April 5, 2016</a:t>
            </a:r>
            <a:endParaRPr lang="en-US" dirty="0"/>
          </a:p>
        </p:txBody>
      </p:sp>
    </p:spTree>
    <p:extLst>
      <p:ext uri="{BB962C8B-B14F-4D97-AF65-F5344CB8AC3E}">
        <p14:creationId xmlns:p14="http://schemas.microsoft.com/office/powerpoint/2010/main" val="23777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 vs Connections: Models</a:t>
            </a:r>
            <a:endParaRPr lang="en-US" dirty="0"/>
          </a:p>
        </p:txBody>
      </p:sp>
      <p:sp>
        <p:nvSpPr>
          <p:cNvPr id="4" name="Text Placeholder 3"/>
          <p:cNvSpPr>
            <a:spLocks noGrp="1"/>
          </p:cNvSpPr>
          <p:nvPr>
            <p:ph type="body" idx="1"/>
          </p:nvPr>
        </p:nvSpPr>
        <p:spPr/>
        <p:txBody>
          <a:bodyPr/>
          <a:lstStyle/>
          <a:p>
            <a:r>
              <a:rPr lang="en-US" dirty="0" smtClean="0"/>
              <a:t>Symbols</a:t>
            </a:r>
            <a:endParaRPr lang="en-US" dirty="0"/>
          </a:p>
        </p:txBody>
      </p:sp>
      <p:sp>
        <p:nvSpPr>
          <p:cNvPr id="6" name="Text Placeholder 5"/>
          <p:cNvSpPr>
            <a:spLocks noGrp="1"/>
          </p:cNvSpPr>
          <p:nvPr>
            <p:ph type="body" sz="quarter" idx="3"/>
          </p:nvPr>
        </p:nvSpPr>
        <p:spPr/>
        <p:txBody>
          <a:bodyPr/>
          <a:lstStyle/>
          <a:p>
            <a:r>
              <a:rPr lang="en-US" dirty="0" smtClean="0"/>
              <a:t>Connections</a:t>
            </a:r>
            <a:endParaRPr lang="en-US" dirty="0"/>
          </a:p>
        </p:txBody>
      </p:sp>
      <p:pic>
        <p:nvPicPr>
          <p:cNvPr id="9"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2530" y="2870200"/>
            <a:ext cx="4823989"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096002" y="2870200"/>
            <a:ext cx="4721223" cy="292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64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 vs Connections: Strengths</a:t>
            </a:r>
            <a:endParaRPr lang="en-US" dirty="0"/>
          </a:p>
        </p:txBody>
      </p:sp>
      <p:sp>
        <p:nvSpPr>
          <p:cNvPr id="4" name="Text Placeholder 3"/>
          <p:cNvSpPr>
            <a:spLocks noGrp="1"/>
          </p:cNvSpPr>
          <p:nvPr>
            <p:ph type="body" idx="1"/>
          </p:nvPr>
        </p:nvSpPr>
        <p:spPr/>
        <p:txBody>
          <a:bodyPr/>
          <a:lstStyle/>
          <a:p>
            <a:r>
              <a:rPr lang="en-US" dirty="0" smtClean="0"/>
              <a:t>Symbols</a:t>
            </a:r>
            <a:endParaRPr lang="en-US" dirty="0"/>
          </a:p>
        </p:txBody>
      </p:sp>
      <p:sp>
        <p:nvSpPr>
          <p:cNvPr id="5" name="Content Placeholder 4"/>
          <p:cNvSpPr>
            <a:spLocks noGrp="1"/>
          </p:cNvSpPr>
          <p:nvPr>
            <p:ph sz="half" idx="2"/>
          </p:nvPr>
        </p:nvSpPr>
        <p:spPr/>
        <p:txBody>
          <a:bodyPr>
            <a:normAutofit fontScale="92500"/>
          </a:bodyPr>
          <a:lstStyle/>
          <a:p>
            <a:r>
              <a:rPr lang="en-US" dirty="0"/>
              <a:t>Concepts are defined using a top-down approach. </a:t>
            </a:r>
          </a:p>
          <a:p>
            <a:r>
              <a:rPr lang="en-US" dirty="0"/>
              <a:t>Organized Hierarchical Structure suitable for search trees and recursive thinking.</a:t>
            </a:r>
          </a:p>
          <a:p>
            <a:r>
              <a:rPr lang="en-US" dirty="0"/>
              <a:t>Handcrafted concepts which require human interpretation.</a:t>
            </a:r>
          </a:p>
          <a:p>
            <a:r>
              <a:rPr lang="en-US" dirty="0"/>
              <a:t>Intuitive - Neat and easy to understand.</a:t>
            </a:r>
          </a:p>
          <a:p>
            <a:r>
              <a:rPr lang="en-US" dirty="0"/>
              <a:t>Unique – One to one relation between symbols and concepts</a:t>
            </a:r>
          </a:p>
          <a:p>
            <a:endParaRPr lang="en-US" dirty="0"/>
          </a:p>
        </p:txBody>
      </p:sp>
      <p:sp>
        <p:nvSpPr>
          <p:cNvPr id="6" name="Text Placeholder 5"/>
          <p:cNvSpPr>
            <a:spLocks noGrp="1"/>
          </p:cNvSpPr>
          <p:nvPr>
            <p:ph type="body" sz="quarter" idx="3"/>
          </p:nvPr>
        </p:nvSpPr>
        <p:spPr/>
        <p:txBody>
          <a:bodyPr/>
          <a:lstStyle/>
          <a:p>
            <a:r>
              <a:rPr lang="en-US" dirty="0" smtClean="0"/>
              <a:t>Connections</a:t>
            </a:r>
            <a:endParaRPr lang="en-US" dirty="0"/>
          </a:p>
        </p:txBody>
      </p:sp>
      <p:sp>
        <p:nvSpPr>
          <p:cNvPr id="7" name="Content Placeholder 6"/>
          <p:cNvSpPr>
            <a:spLocks noGrp="1"/>
          </p:cNvSpPr>
          <p:nvPr>
            <p:ph sz="quarter" idx="4"/>
          </p:nvPr>
        </p:nvSpPr>
        <p:spPr/>
        <p:txBody>
          <a:bodyPr/>
          <a:lstStyle/>
          <a:p>
            <a:r>
              <a:rPr lang="en-US" dirty="0"/>
              <a:t>Concepts are constructed using a bottom-up approach.</a:t>
            </a:r>
          </a:p>
          <a:p>
            <a:r>
              <a:rPr lang="en-US" dirty="0"/>
              <a:t>Concepts are built by the machine with minimal to no human interpretation.</a:t>
            </a:r>
          </a:p>
          <a:p>
            <a:r>
              <a:rPr lang="en-US" dirty="0"/>
              <a:t>Uniform processing – Computations can be divided and work in parallel.</a:t>
            </a:r>
          </a:p>
          <a:p>
            <a:r>
              <a:rPr lang="en-US" dirty="0"/>
              <a:t>Fault Tolerance – Network can still run, even with partial connections </a:t>
            </a:r>
            <a:r>
              <a:rPr lang="en-US" dirty="0" smtClean="0"/>
              <a:t>disabled.</a:t>
            </a:r>
            <a:endParaRPr lang="en-US" dirty="0"/>
          </a:p>
        </p:txBody>
      </p:sp>
    </p:spTree>
    <p:extLst>
      <p:ext uri="{BB962C8B-B14F-4D97-AF65-F5344CB8AC3E}">
        <p14:creationId xmlns:p14="http://schemas.microsoft.com/office/powerpoint/2010/main" val="2326316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 vs Connections: </a:t>
            </a:r>
            <a:r>
              <a:rPr lang="en-US" dirty="0" smtClean="0"/>
              <a:t>Limitations</a:t>
            </a:r>
            <a:endParaRPr lang="en-US" dirty="0"/>
          </a:p>
        </p:txBody>
      </p:sp>
      <p:sp>
        <p:nvSpPr>
          <p:cNvPr id="3" name="Text Placeholder 2"/>
          <p:cNvSpPr>
            <a:spLocks noGrp="1"/>
          </p:cNvSpPr>
          <p:nvPr>
            <p:ph type="body" idx="1"/>
          </p:nvPr>
        </p:nvSpPr>
        <p:spPr/>
        <p:txBody>
          <a:bodyPr/>
          <a:lstStyle/>
          <a:p>
            <a:r>
              <a:rPr lang="en-US" dirty="0" smtClean="0"/>
              <a:t>Symbols</a:t>
            </a:r>
            <a:endParaRPr lang="en-US" dirty="0"/>
          </a:p>
        </p:txBody>
      </p:sp>
      <p:sp>
        <p:nvSpPr>
          <p:cNvPr id="4" name="Content Placeholder 3"/>
          <p:cNvSpPr>
            <a:spLocks noGrp="1"/>
          </p:cNvSpPr>
          <p:nvPr>
            <p:ph sz="half" idx="2"/>
          </p:nvPr>
        </p:nvSpPr>
        <p:spPr/>
        <p:txBody>
          <a:bodyPr/>
          <a:lstStyle/>
          <a:p>
            <a:r>
              <a:rPr lang="en-US" dirty="0"/>
              <a:t>Brittle - Performance of a model depends on the human’s knowledge of the environment.</a:t>
            </a:r>
          </a:p>
          <a:p>
            <a:r>
              <a:rPr lang="en-US" dirty="0"/>
              <a:t>Computationally Demanding - Each symbol only represents one concept.</a:t>
            </a:r>
          </a:p>
          <a:p>
            <a:r>
              <a:rPr lang="en-US" dirty="0"/>
              <a:t>Not enough abstraction - Too much data to label.</a:t>
            </a:r>
          </a:p>
          <a:p>
            <a:r>
              <a:rPr lang="en-US" dirty="0"/>
              <a:t>Static – Symbols cannot change once designed without human intervention.</a:t>
            </a:r>
          </a:p>
          <a:p>
            <a:endParaRPr lang="en-US" dirty="0"/>
          </a:p>
        </p:txBody>
      </p:sp>
      <p:sp>
        <p:nvSpPr>
          <p:cNvPr id="5" name="Text Placeholder 4"/>
          <p:cNvSpPr>
            <a:spLocks noGrp="1"/>
          </p:cNvSpPr>
          <p:nvPr>
            <p:ph type="body" sz="quarter" idx="3"/>
          </p:nvPr>
        </p:nvSpPr>
        <p:spPr/>
        <p:txBody>
          <a:bodyPr/>
          <a:lstStyle/>
          <a:p>
            <a:r>
              <a:rPr lang="en-US" dirty="0" smtClean="0"/>
              <a:t>Connections</a:t>
            </a:r>
            <a:endParaRPr lang="en-US" dirty="0"/>
          </a:p>
        </p:txBody>
      </p:sp>
      <p:sp>
        <p:nvSpPr>
          <p:cNvPr id="6" name="Content Placeholder 5"/>
          <p:cNvSpPr>
            <a:spLocks noGrp="1"/>
          </p:cNvSpPr>
          <p:nvPr>
            <p:ph sz="quarter" idx="4"/>
          </p:nvPr>
        </p:nvSpPr>
        <p:spPr/>
        <p:txBody>
          <a:bodyPr/>
          <a:lstStyle/>
          <a:p>
            <a:r>
              <a:rPr lang="en-US" dirty="0"/>
              <a:t>Not intuitive for humans.</a:t>
            </a:r>
          </a:p>
          <a:p>
            <a:r>
              <a:rPr lang="en-US" dirty="0"/>
              <a:t>Problem of Opacity: network’s numeric coefficients are not accessible outside.</a:t>
            </a:r>
          </a:p>
          <a:p>
            <a:r>
              <a:rPr lang="en-US" dirty="0"/>
              <a:t>Parallel Paradox: “A camel is a horse designed by a committee”.</a:t>
            </a:r>
          </a:p>
          <a:p>
            <a:endParaRPr lang="en-US" dirty="0"/>
          </a:p>
        </p:txBody>
      </p:sp>
    </p:spTree>
    <p:extLst>
      <p:ext uri="{BB962C8B-B14F-4D97-AF65-F5344CB8AC3E}">
        <p14:creationId xmlns:p14="http://schemas.microsoft.com/office/powerpoint/2010/main" val="183371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a:t>
            </a:r>
            <a:endParaRPr lang="en-US" dirty="0"/>
          </a:p>
        </p:txBody>
      </p:sp>
      <p:sp>
        <p:nvSpPr>
          <p:cNvPr id="3" name="Content Placeholder 2"/>
          <p:cNvSpPr>
            <a:spLocks noGrp="1"/>
          </p:cNvSpPr>
          <p:nvPr>
            <p:ph idx="1"/>
          </p:nvPr>
        </p:nvSpPr>
        <p:spPr/>
        <p:txBody>
          <a:bodyPr/>
          <a:lstStyle/>
          <a:p>
            <a:pPr lvl="1"/>
            <a:r>
              <a:rPr lang="en-US" b="1" dirty="0" smtClean="0"/>
              <a:t>For this workshop I’ll focus on the following algorithms</a:t>
            </a:r>
          </a:p>
          <a:p>
            <a:pPr lvl="2"/>
            <a:r>
              <a:rPr lang="en-US" b="1" dirty="0" smtClean="0"/>
              <a:t>Linear </a:t>
            </a:r>
            <a:r>
              <a:rPr lang="en-US" b="1" dirty="0"/>
              <a:t>Regression</a:t>
            </a:r>
          </a:p>
          <a:p>
            <a:pPr lvl="2"/>
            <a:r>
              <a:rPr lang="en-US" b="1" dirty="0"/>
              <a:t>Logistic Regression</a:t>
            </a:r>
          </a:p>
          <a:p>
            <a:pPr lvl="2"/>
            <a:r>
              <a:rPr lang="en-US" b="1" dirty="0" smtClean="0"/>
              <a:t>Convolutional </a:t>
            </a:r>
            <a:r>
              <a:rPr lang="en-US" b="1" dirty="0" smtClean="0"/>
              <a:t>Neural Networks (CNN</a:t>
            </a:r>
            <a:r>
              <a:rPr lang="en-US" b="1" dirty="0" smtClean="0"/>
              <a:t>)</a:t>
            </a:r>
            <a:endParaRPr lang="en-US" b="1" dirty="0" smtClean="0"/>
          </a:p>
        </p:txBody>
      </p:sp>
    </p:spTree>
    <p:extLst>
      <p:ext uri="{BB962C8B-B14F-4D97-AF65-F5344CB8AC3E}">
        <p14:creationId xmlns:p14="http://schemas.microsoft.com/office/powerpoint/2010/main" val="3662832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 </a:t>
            </a:r>
            <a:r>
              <a:rPr lang="en-US" dirty="0" smtClean="0"/>
              <a:t>Linear Regression</a:t>
            </a:r>
            <a:endParaRPr lang="en-US" dirty="0"/>
          </a:p>
        </p:txBody>
      </p:sp>
      <p:sp>
        <p:nvSpPr>
          <p:cNvPr id="4" name="Content Placeholder 3"/>
          <p:cNvSpPr>
            <a:spLocks noGrp="1"/>
          </p:cNvSpPr>
          <p:nvPr>
            <p:ph sz="half" idx="1"/>
          </p:nvPr>
        </p:nvSpPr>
        <p:spPr/>
        <p:txBody>
          <a:bodyPr/>
          <a:lstStyle/>
          <a:p>
            <a:endParaRPr lang="en-US" dirty="0"/>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1161633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 </a:t>
            </a:r>
            <a:r>
              <a:rPr lang="en-US" dirty="0" smtClean="0"/>
              <a:t>Logistic Regression</a:t>
            </a:r>
            <a:endParaRPr lang="en-US" dirty="0"/>
          </a:p>
        </p:txBody>
      </p:sp>
      <p:sp>
        <p:nvSpPr>
          <p:cNvPr id="4" name="Content Placeholder 3"/>
          <p:cNvSpPr>
            <a:spLocks noGrp="1"/>
          </p:cNvSpPr>
          <p:nvPr>
            <p:ph sz="half" idx="1"/>
          </p:nvPr>
        </p:nvSpPr>
        <p:spPr/>
        <p:txBody>
          <a:bodyPr/>
          <a:lstStyle/>
          <a:p>
            <a:endParaRPr lang="en-US" dirty="0"/>
          </a:p>
        </p:txBody>
      </p:sp>
      <p:sp>
        <p:nvSpPr>
          <p:cNvPr id="3" name="Content Placeholder 2"/>
          <p:cNvSpPr>
            <a:spLocks noGrp="1"/>
          </p:cNvSpPr>
          <p:nvPr>
            <p:ph sz="half" idx="2"/>
          </p:nvPr>
        </p:nvSpPr>
        <p:spPr/>
        <p:txBody>
          <a:bodyPr/>
          <a:lstStyle/>
          <a:p>
            <a:endParaRPr lang="en-US"/>
          </a:p>
        </p:txBody>
      </p:sp>
    </p:spTree>
    <p:extLst>
      <p:ext uri="{BB962C8B-B14F-4D97-AF65-F5344CB8AC3E}">
        <p14:creationId xmlns:p14="http://schemas.microsoft.com/office/powerpoint/2010/main" val="2681204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Algorithms: Deep Learning</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lstStyle/>
              <a:p>
                <a:r>
                  <a:rPr lang="en-US" dirty="0"/>
                  <a:t>Data flow is like a cascade. </a:t>
                </a:r>
              </a:p>
              <a:p>
                <a:r>
                  <a:rPr lang="en-US" dirty="0"/>
                  <a:t>Distributed: More possible configurations from small training representations.</a:t>
                </a:r>
              </a:p>
              <a:p>
                <a:pPr lvl="1"/>
                <a14:m>
                  <m:oMath xmlns:m="http://schemas.openxmlformats.org/officeDocument/2006/math">
                    <m:r>
                      <a:rPr lang="en-US" i="1">
                        <a:latin typeface="Cambria Math"/>
                      </a:rPr>
                      <m:t>𝑂</m:t>
                    </m:r>
                    <m:d>
                      <m:dPr>
                        <m:ctrlPr>
                          <a:rPr lang="en-US" i="1">
                            <a:latin typeface="Cambria Math" panose="02040503050406030204" pitchFamily="18" charset="0"/>
                          </a:rPr>
                        </m:ctrlPr>
                      </m:dPr>
                      <m:e>
                        <m:r>
                          <a:rPr lang="en-US" i="1">
                            <a:latin typeface="Cambria Math"/>
                          </a:rPr>
                          <m:t>𝑛</m:t>
                        </m:r>
                      </m:e>
                    </m:d>
                    <m:r>
                      <a:rPr lang="en-US" i="1">
                        <a:latin typeface="Cambria Math"/>
                      </a:rPr>
                      <m:t> </m:t>
                    </m:r>
                    <m:r>
                      <a:rPr lang="en-US" i="1">
                        <a:latin typeface="Cambria Math"/>
                        <a:ea typeface="Cambria Math"/>
                      </a:rPr>
                      <m:t>→</m:t>
                    </m:r>
                    <m:r>
                      <a:rPr lang="en-US" i="1">
                        <a:latin typeface="Cambria Math"/>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a:rPr>
                              <m:t>2</m:t>
                            </m:r>
                          </m:e>
                          <m:sup>
                            <m:r>
                              <a:rPr lang="en-US" i="1">
                                <a:latin typeface="Cambria Math"/>
                              </a:rPr>
                              <m:t>𝑘</m:t>
                            </m:r>
                          </m:sup>
                        </m:sSup>
                      </m:e>
                    </m:d>
                    <m:r>
                      <a:rPr lang="en-US" i="1">
                        <a:latin typeface="Cambria Math"/>
                      </a:rPr>
                      <m:t>,  </m:t>
                    </m:r>
                    <m:r>
                      <a:rPr lang="en-US" i="1">
                        <a:latin typeface="Cambria Math"/>
                      </a:rPr>
                      <m:t>𝑛</m:t>
                    </m:r>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2</m:t>
                        </m:r>
                      </m:e>
                      <m:sup>
                        <m:r>
                          <a:rPr lang="en-US" i="1">
                            <a:latin typeface="Cambria Math"/>
                            <a:ea typeface="Cambria Math"/>
                          </a:rPr>
                          <m:t>𝑘</m:t>
                        </m:r>
                      </m:sup>
                    </m:sSup>
                  </m:oMath>
                </a14:m>
                <a:endParaRPr lang="en-US" dirty="0"/>
              </a:p>
              <a:p>
                <a:r>
                  <a:rPr lang="en-US" dirty="0"/>
                  <a:t>Model is modified by the changes to the data over time.</a:t>
                </a:r>
              </a:p>
              <a:p>
                <a:r>
                  <a:rPr lang="en-US" dirty="0"/>
                  <a:t>Outperform most probabilistic models.</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2"/>
                <a:stretch>
                  <a:fillRect l="-855"/>
                </a:stretch>
              </a:blipFill>
            </p:spPr>
            <p:txBody>
              <a:bodyPr/>
              <a:lstStyle/>
              <a:p>
                <a:r>
                  <a:rPr lang="en-US">
                    <a:noFill/>
                  </a:rPr>
                  <a:t> </a:t>
                </a:r>
              </a:p>
            </p:txBody>
          </p:sp>
        </mc:Fallback>
      </mc:AlternateContent>
      <p:pic>
        <p:nvPicPr>
          <p:cNvPr id="6" name="Content Placeholder 5"/>
          <p:cNvPicPr>
            <a:picLocks noGrp="1" noChangeAspect="1"/>
          </p:cNvPicPr>
          <p:nvPr>
            <p:ph sz="half" idx="2"/>
          </p:nvPr>
        </p:nvPicPr>
        <p:blipFill>
          <a:blip r:embed="rId3"/>
          <a:stretch>
            <a:fillRect/>
          </a:stretch>
        </p:blipFill>
        <p:spPr>
          <a:xfrm>
            <a:off x="6215991" y="2390416"/>
            <a:ext cx="4206605" cy="3151905"/>
          </a:xfrm>
          <a:prstGeom prst="rect">
            <a:avLst/>
          </a:prstGeom>
        </p:spPr>
      </p:pic>
    </p:spTree>
    <p:extLst>
      <p:ext uri="{BB962C8B-B14F-4D97-AF65-F5344CB8AC3E}">
        <p14:creationId xmlns:p14="http://schemas.microsoft.com/office/powerpoint/2010/main" val="200565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Deep Learning: Convolutional Neural Nets</a:t>
            </a:r>
            <a:endParaRPr lang="en-US" dirty="0"/>
          </a:p>
        </p:txBody>
      </p:sp>
      <p:sp>
        <p:nvSpPr>
          <p:cNvPr id="9" name="Content Placeholder 8"/>
          <p:cNvSpPr>
            <a:spLocks noGrp="1"/>
          </p:cNvSpPr>
          <p:nvPr>
            <p:ph sz="half" idx="1"/>
          </p:nvPr>
        </p:nvSpPr>
        <p:spPr/>
        <p:txBody>
          <a:bodyPr/>
          <a:lstStyle/>
          <a:p>
            <a:r>
              <a:rPr lang="en-US" dirty="0"/>
              <a:t>Multi-layered Neural Networks</a:t>
            </a:r>
          </a:p>
          <a:p>
            <a:r>
              <a:rPr lang="en-US" dirty="0"/>
              <a:t>Minimizes number or parameters by convolution and subsampling.</a:t>
            </a:r>
          </a:p>
          <a:p>
            <a:r>
              <a:rPr lang="en-US" dirty="0"/>
              <a:t>Convolution: multiplies data with a filter to produce a filter map</a:t>
            </a:r>
          </a:p>
          <a:p>
            <a:r>
              <a:rPr lang="en-US" dirty="0"/>
              <a:t>Subsampling: Minimizes the size of the filter map by selecting a subset of its elements.  </a:t>
            </a:r>
          </a:p>
          <a:p>
            <a:endParaRPr lang="en-US" dirty="0"/>
          </a:p>
        </p:txBody>
      </p:sp>
      <p:pic>
        <p:nvPicPr>
          <p:cNvPr id="12" name="Content Placeholder 11"/>
          <p:cNvPicPr>
            <a:picLocks noGrp="1" noChangeAspect="1"/>
          </p:cNvPicPr>
          <p:nvPr>
            <p:ph sz="half" idx="2"/>
          </p:nvPr>
        </p:nvPicPr>
        <p:blipFill>
          <a:blip r:embed="rId2"/>
          <a:stretch>
            <a:fillRect/>
          </a:stretch>
        </p:blipFill>
        <p:spPr>
          <a:xfrm>
            <a:off x="5828862" y="2326403"/>
            <a:ext cx="4980864" cy="3279932"/>
          </a:xfrm>
          <a:prstGeom prst="rect">
            <a:avLst/>
          </a:prstGeom>
        </p:spPr>
      </p:pic>
    </p:spTree>
    <p:extLst>
      <p:ext uri="{BB962C8B-B14F-4D97-AF65-F5344CB8AC3E}">
        <p14:creationId xmlns:p14="http://schemas.microsoft.com/office/powerpoint/2010/main" val="433527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Courses For AI AND Machine Learning</a:t>
            </a:r>
            <a:endParaRPr lang="en-US" dirty="0"/>
          </a:p>
        </p:txBody>
      </p:sp>
      <p:sp>
        <p:nvSpPr>
          <p:cNvPr id="10" name="Text Placeholder 9"/>
          <p:cNvSpPr>
            <a:spLocks noGrp="1"/>
          </p:cNvSpPr>
          <p:nvPr>
            <p:ph type="body" idx="1"/>
          </p:nvPr>
        </p:nvSpPr>
        <p:spPr>
          <a:xfrm>
            <a:off x="759355" y="2226734"/>
            <a:ext cx="4849813" cy="576262"/>
          </a:xfrm>
        </p:spPr>
        <p:txBody>
          <a:bodyPr>
            <a:noAutofit/>
          </a:bodyPr>
          <a:lstStyle/>
          <a:p>
            <a:r>
              <a:rPr lang="en-US" sz="2400" dirty="0" smtClean="0"/>
              <a:t>CSE440: Intro to Artificial Intelligence</a:t>
            </a:r>
            <a:endParaRPr lang="en-US" sz="2400" dirty="0"/>
          </a:p>
        </p:txBody>
      </p:sp>
      <p:sp>
        <p:nvSpPr>
          <p:cNvPr id="11" name="Content Placeholder 10"/>
          <p:cNvSpPr>
            <a:spLocks noGrp="1"/>
          </p:cNvSpPr>
          <p:nvPr>
            <p:ph sz="half" idx="2"/>
          </p:nvPr>
        </p:nvSpPr>
        <p:spPr/>
        <p:txBody>
          <a:bodyPr/>
          <a:lstStyle/>
          <a:p>
            <a:r>
              <a:rPr lang="en-US" dirty="0" smtClean="0"/>
              <a:t>Learn the origins of AI from its conception in 1950 by Alan Turing to search, planning, vision, and other tasks with the symbolic views.</a:t>
            </a:r>
          </a:p>
          <a:p>
            <a:r>
              <a:rPr lang="en-US" dirty="0" smtClean="0"/>
              <a:t>Have a view of how statistics help improve this research field</a:t>
            </a:r>
            <a:endParaRPr lang="en-US" dirty="0"/>
          </a:p>
        </p:txBody>
      </p:sp>
      <p:sp>
        <p:nvSpPr>
          <p:cNvPr id="12" name="Text Placeholder 11"/>
          <p:cNvSpPr>
            <a:spLocks noGrp="1"/>
          </p:cNvSpPr>
          <p:nvPr>
            <p:ph type="body" sz="quarter" idx="3"/>
          </p:nvPr>
        </p:nvSpPr>
        <p:spPr>
          <a:xfrm>
            <a:off x="5823483" y="2226734"/>
            <a:ext cx="4722813" cy="576262"/>
          </a:xfrm>
        </p:spPr>
        <p:txBody>
          <a:bodyPr>
            <a:normAutofit fontScale="85000" lnSpcReduction="10000"/>
          </a:bodyPr>
          <a:lstStyle/>
          <a:p>
            <a:r>
              <a:rPr lang="en-US" dirty="0" smtClean="0"/>
              <a:t>CSE491: Intro to Machine Learning</a:t>
            </a:r>
            <a:endParaRPr lang="en-US" dirty="0"/>
          </a:p>
        </p:txBody>
      </p:sp>
      <p:sp>
        <p:nvSpPr>
          <p:cNvPr id="13" name="Content Placeholder 12"/>
          <p:cNvSpPr>
            <a:spLocks noGrp="1"/>
          </p:cNvSpPr>
          <p:nvPr>
            <p:ph sz="quarter" idx="4"/>
          </p:nvPr>
        </p:nvSpPr>
        <p:spPr/>
        <p:txBody>
          <a:bodyPr/>
          <a:lstStyle/>
          <a:p>
            <a:r>
              <a:rPr lang="en-US" dirty="0" smtClean="0"/>
              <a:t>In-depth mathematical formulation and algorithms behind the most popular systems.</a:t>
            </a:r>
          </a:p>
          <a:p>
            <a:r>
              <a:rPr lang="en-US" dirty="0" smtClean="0"/>
              <a:t>Learn to implement classifiers and regression algorithms (in theory and practice).</a:t>
            </a:r>
            <a:endParaRPr lang="en-US" dirty="0"/>
          </a:p>
        </p:txBody>
      </p:sp>
    </p:spTree>
    <p:extLst>
      <p:ext uri="{BB962C8B-B14F-4D97-AF65-F5344CB8AC3E}">
        <p14:creationId xmlns:p14="http://schemas.microsoft.com/office/powerpoint/2010/main" val="1128764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Machine Learning Contest</a:t>
            </a:r>
            <a:endParaRPr lang="en-US" dirty="0"/>
          </a:p>
        </p:txBody>
      </p:sp>
      <p:sp>
        <p:nvSpPr>
          <p:cNvPr id="3" name="Content Placeholder 2"/>
          <p:cNvSpPr>
            <a:spLocks noGrp="1"/>
          </p:cNvSpPr>
          <p:nvPr>
            <p:ph idx="1"/>
          </p:nvPr>
        </p:nvSpPr>
        <p:spPr/>
        <p:txBody>
          <a:bodyPr/>
          <a:lstStyle/>
          <a:p>
            <a:r>
              <a:rPr lang="en-US" dirty="0" smtClean="0"/>
              <a:t>Online Competition which test various algorithms and learning engines </a:t>
            </a:r>
          </a:p>
          <a:p>
            <a:pPr lvl="1"/>
            <a:r>
              <a:rPr lang="en-US" dirty="0" smtClean="0"/>
              <a:t>Google </a:t>
            </a:r>
            <a:r>
              <a:rPr lang="en-US" dirty="0" err="1" smtClean="0"/>
              <a:t>TensorFlow</a:t>
            </a:r>
            <a:endParaRPr lang="en-US" dirty="0" smtClean="0"/>
          </a:p>
          <a:p>
            <a:pPr lvl="1"/>
            <a:r>
              <a:rPr lang="en-US" dirty="0" smtClean="0"/>
              <a:t>Microsoft Azure</a:t>
            </a:r>
          </a:p>
          <a:p>
            <a:pPr lvl="1"/>
            <a:r>
              <a:rPr lang="en-US" dirty="0" smtClean="0"/>
              <a:t>MSU Developmental Network</a:t>
            </a:r>
          </a:p>
          <a:p>
            <a:r>
              <a:rPr lang="en-US" dirty="0" smtClean="0"/>
              <a:t>Each team pay $270.00 entry fee</a:t>
            </a:r>
          </a:p>
          <a:p>
            <a:pPr lvl="1"/>
            <a:r>
              <a:rPr lang="en-US" dirty="0" smtClean="0"/>
              <a:t>Team Leader gets tuition waver for all three summer courses.</a:t>
            </a:r>
            <a:endParaRPr lang="en-US" dirty="0"/>
          </a:p>
        </p:txBody>
      </p:sp>
    </p:spTree>
    <p:extLst>
      <p:ext uri="{BB962C8B-B14F-4D97-AF65-F5344CB8AC3E}">
        <p14:creationId xmlns:p14="http://schemas.microsoft.com/office/powerpoint/2010/main" val="21583289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 Placeholder 4"/>
          <p:cNvSpPr>
            <a:spLocks noGrp="1"/>
          </p:cNvSpPr>
          <p:nvPr>
            <p:ph type="body" idx="1"/>
          </p:nvPr>
        </p:nvSpPr>
        <p:spPr/>
        <p:txBody>
          <a:bodyPr/>
          <a:lstStyle/>
          <a:p>
            <a:r>
              <a:rPr lang="en-US" dirty="0" smtClean="0"/>
              <a:t>Theory</a:t>
            </a:r>
            <a:endParaRPr lang="en-US" dirty="0"/>
          </a:p>
        </p:txBody>
      </p:sp>
      <p:sp>
        <p:nvSpPr>
          <p:cNvPr id="4" name="Content Placeholder 3"/>
          <p:cNvSpPr>
            <a:spLocks noGrp="1"/>
          </p:cNvSpPr>
          <p:nvPr>
            <p:ph sz="half" idx="2"/>
          </p:nvPr>
        </p:nvSpPr>
        <p:spPr/>
        <p:txBody>
          <a:bodyPr>
            <a:normAutofit/>
          </a:bodyPr>
          <a:lstStyle/>
          <a:p>
            <a:r>
              <a:rPr lang="en-US" sz="2000" dirty="0" smtClean="0"/>
              <a:t>What is Machine Learning?</a:t>
            </a:r>
          </a:p>
          <a:p>
            <a:r>
              <a:rPr lang="en-US" sz="2000" dirty="0" smtClean="0"/>
              <a:t>Learning Types</a:t>
            </a:r>
          </a:p>
          <a:p>
            <a:r>
              <a:rPr lang="en-US" sz="2000" dirty="0" smtClean="0"/>
              <a:t>Machine Learning Algorithms</a:t>
            </a:r>
          </a:p>
          <a:p>
            <a:r>
              <a:rPr lang="en-US" sz="2000" dirty="0" smtClean="0"/>
              <a:t>Developmental Network</a:t>
            </a:r>
          </a:p>
        </p:txBody>
      </p:sp>
      <p:sp>
        <p:nvSpPr>
          <p:cNvPr id="6" name="Text Placeholder 5"/>
          <p:cNvSpPr>
            <a:spLocks noGrp="1"/>
          </p:cNvSpPr>
          <p:nvPr>
            <p:ph type="body" sz="quarter" idx="3"/>
          </p:nvPr>
        </p:nvSpPr>
        <p:spPr/>
        <p:txBody>
          <a:bodyPr/>
          <a:lstStyle/>
          <a:p>
            <a:r>
              <a:rPr lang="en-US" dirty="0" err="1" smtClean="0"/>
              <a:t>TensorFlow</a:t>
            </a:r>
            <a:endParaRPr lang="en-US" dirty="0"/>
          </a:p>
        </p:txBody>
      </p:sp>
      <p:sp>
        <p:nvSpPr>
          <p:cNvPr id="7" name="Content Placeholder 6"/>
          <p:cNvSpPr>
            <a:spLocks noGrp="1"/>
          </p:cNvSpPr>
          <p:nvPr>
            <p:ph sz="quarter" idx="4"/>
          </p:nvPr>
        </p:nvSpPr>
        <p:spPr/>
        <p:txBody>
          <a:bodyPr>
            <a:normAutofit/>
          </a:bodyPr>
          <a:lstStyle/>
          <a:p>
            <a:r>
              <a:rPr lang="en-US" sz="2000" dirty="0" smtClean="0"/>
              <a:t>Basic Concepts/Syntax</a:t>
            </a:r>
          </a:p>
          <a:p>
            <a:r>
              <a:rPr lang="en-US" sz="2000" dirty="0" smtClean="0"/>
              <a:t>Implementation of Algorithms</a:t>
            </a:r>
          </a:p>
          <a:p>
            <a:r>
              <a:rPr lang="en-US" sz="2000" dirty="0" smtClean="0"/>
              <a:t>Discussion on </a:t>
            </a:r>
            <a:r>
              <a:rPr lang="en-US" sz="2000" dirty="0" err="1" smtClean="0"/>
              <a:t>TensorFlow</a:t>
            </a:r>
            <a:r>
              <a:rPr lang="en-US" sz="2000" dirty="0" smtClean="0"/>
              <a:t> API</a:t>
            </a:r>
            <a:endParaRPr lang="en-US" sz="2000" dirty="0"/>
          </a:p>
        </p:txBody>
      </p:sp>
    </p:spTree>
    <p:extLst>
      <p:ext uri="{BB962C8B-B14F-4D97-AF65-F5344CB8AC3E}">
        <p14:creationId xmlns:p14="http://schemas.microsoft.com/office/powerpoint/2010/main" val="1653234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Popularity of Deep Learning</a:t>
            </a:r>
          </a:p>
        </p:txBody>
      </p:sp>
      <p:sp>
        <p:nvSpPr>
          <p:cNvPr id="10" name="Content Placeholder 9"/>
          <p:cNvSpPr>
            <a:spLocks noGrp="1"/>
          </p:cNvSpPr>
          <p:nvPr>
            <p:ph sz="half" idx="1"/>
          </p:nvPr>
        </p:nvSpPr>
        <p:spPr/>
        <p:txBody>
          <a:bodyPr/>
          <a:lstStyle/>
          <a:p>
            <a:r>
              <a:rPr lang="en-US" dirty="0"/>
              <a:t>Google Invested 400 million of dollars on DeepMind Technologies and experts like </a:t>
            </a:r>
            <a:r>
              <a:rPr lang="en-US" dirty="0" err="1"/>
              <a:t>Yoshua</a:t>
            </a:r>
            <a:r>
              <a:rPr lang="en-US" dirty="0"/>
              <a:t> </a:t>
            </a:r>
            <a:r>
              <a:rPr lang="en-US" dirty="0" err="1"/>
              <a:t>Bengio</a:t>
            </a:r>
            <a:r>
              <a:rPr lang="en-US" dirty="0"/>
              <a:t>, Yan </a:t>
            </a:r>
            <a:r>
              <a:rPr lang="en-US" dirty="0" err="1"/>
              <a:t>LeCun</a:t>
            </a:r>
            <a:r>
              <a:rPr lang="en-US" dirty="0"/>
              <a:t>, Geoff Hinton.</a:t>
            </a:r>
          </a:p>
          <a:p>
            <a:r>
              <a:rPr lang="en-US" dirty="0"/>
              <a:t>Google Published the open-source engine </a:t>
            </a:r>
            <a:r>
              <a:rPr lang="en-US" dirty="0" err="1"/>
              <a:t>TensorFlow</a:t>
            </a:r>
            <a:r>
              <a:rPr lang="en-US" dirty="0" smtClean="0"/>
              <a:t>.</a:t>
            </a:r>
            <a:endParaRPr lang="en-US" dirty="0"/>
          </a:p>
          <a:p>
            <a:pPr marL="0" indent="0">
              <a:buNone/>
            </a:pPr>
            <a:endParaRPr lang="en-US" dirty="0"/>
          </a:p>
        </p:txBody>
      </p:sp>
      <p:pic>
        <p:nvPicPr>
          <p:cNvPr id="14" name="Content Placeholder 1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18201" y="2141538"/>
            <a:ext cx="4802186" cy="3649662"/>
          </a:xfrm>
        </p:spPr>
      </p:pic>
    </p:spTree>
    <p:extLst>
      <p:ext uri="{BB962C8B-B14F-4D97-AF65-F5344CB8AC3E}">
        <p14:creationId xmlns:p14="http://schemas.microsoft.com/office/powerpoint/2010/main" val="1791459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TensorFlow</a:t>
            </a:r>
            <a:endParaRPr lang="en-US" dirty="0"/>
          </a:p>
        </p:txBody>
      </p:sp>
      <p:sp>
        <p:nvSpPr>
          <p:cNvPr id="5" name="Subtitle 4"/>
          <p:cNvSpPr>
            <a:spLocks noGrp="1"/>
          </p:cNvSpPr>
          <p:nvPr>
            <p:ph type="subTitle" idx="1"/>
          </p:nvPr>
        </p:nvSpPr>
        <p:spPr/>
        <p:txBody>
          <a:bodyPr/>
          <a:lstStyle/>
          <a:p>
            <a:r>
              <a:rPr lang="en-US" dirty="0" smtClean="0"/>
              <a:t>Take a 5-10 minute break!</a:t>
            </a:r>
            <a:endParaRPr lang="en-US" dirty="0"/>
          </a:p>
        </p:txBody>
      </p:sp>
    </p:spTree>
    <p:extLst>
      <p:ext uri="{BB962C8B-B14F-4D97-AF65-F5344CB8AC3E}">
        <p14:creationId xmlns:p14="http://schemas.microsoft.com/office/powerpoint/2010/main" val="2461173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endParaRPr lang="en-US" dirty="0"/>
          </a:p>
        </p:txBody>
      </p:sp>
      <p:sp>
        <p:nvSpPr>
          <p:cNvPr id="3" name="Content Placeholder 2"/>
          <p:cNvSpPr>
            <a:spLocks noGrp="1"/>
          </p:cNvSpPr>
          <p:nvPr>
            <p:ph idx="1"/>
          </p:nvPr>
        </p:nvSpPr>
        <p:spPr/>
        <p:txBody>
          <a:bodyPr/>
          <a:lstStyle/>
          <a:p>
            <a:r>
              <a:rPr lang="en-US" dirty="0" smtClean="0"/>
              <a:t>Open </a:t>
            </a:r>
            <a:r>
              <a:rPr lang="en-US" dirty="0"/>
              <a:t>source software library for numerical computation using data flow graphs</a:t>
            </a:r>
            <a:r>
              <a:rPr lang="en-US" dirty="0" smtClean="0"/>
              <a:t>.</a:t>
            </a:r>
          </a:p>
          <a:p>
            <a:r>
              <a:rPr lang="en-US" dirty="0"/>
              <a:t>Data flow graphs describe mathematical computation with a directed graph of nodes &amp; edges. </a:t>
            </a:r>
            <a:endParaRPr lang="en-US" dirty="0" smtClean="0"/>
          </a:p>
          <a:p>
            <a:pPr lvl="1"/>
            <a:r>
              <a:rPr lang="en-US" dirty="0" smtClean="0"/>
              <a:t>Nodes implement </a:t>
            </a:r>
            <a:r>
              <a:rPr lang="en-US" dirty="0"/>
              <a:t>mathematical </a:t>
            </a:r>
            <a:r>
              <a:rPr lang="en-US" dirty="0" smtClean="0"/>
              <a:t>operations.</a:t>
            </a:r>
          </a:p>
          <a:p>
            <a:pPr lvl="1"/>
            <a:r>
              <a:rPr lang="en-US" dirty="0" smtClean="0"/>
              <a:t>Edges </a:t>
            </a:r>
            <a:r>
              <a:rPr lang="en-US" dirty="0"/>
              <a:t>describe the input/output relationships between nodes</a:t>
            </a:r>
            <a:r>
              <a:rPr lang="en-US" dirty="0" smtClean="0"/>
              <a:t>.</a:t>
            </a:r>
          </a:p>
          <a:p>
            <a:r>
              <a:rPr lang="en-US" dirty="0" smtClean="0"/>
              <a:t>Only works with Python and an interface on C++. </a:t>
            </a:r>
            <a:endParaRPr lang="en-US" dirty="0"/>
          </a:p>
        </p:txBody>
      </p:sp>
    </p:spTree>
    <p:extLst>
      <p:ext uri="{BB962C8B-B14F-4D97-AF65-F5344CB8AC3E}">
        <p14:creationId xmlns:p14="http://schemas.microsoft.com/office/powerpoint/2010/main" val="2798629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r>
              <a:rPr lang="en-US" dirty="0" smtClean="0"/>
              <a:t> Data Graph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7559" y="2254078"/>
            <a:ext cx="4087908" cy="4414008"/>
          </a:xfrm>
        </p:spPr>
      </p:pic>
    </p:spTree>
    <p:extLst>
      <p:ext uri="{BB962C8B-B14F-4D97-AF65-F5344CB8AC3E}">
        <p14:creationId xmlns:p14="http://schemas.microsoft.com/office/powerpoint/2010/main" val="2066179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Linear Regression Model</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07428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a:t>
            </a:r>
            <a:r>
              <a:rPr lang="en-US" dirty="0" smtClean="0"/>
              <a:t>Logistic Regression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37041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Convolutional Neural Network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86062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and Risks: Technological Singularity</a:t>
            </a:r>
          </a:p>
        </p:txBody>
      </p:sp>
      <p:pic>
        <p:nvPicPr>
          <p:cNvPr id="6" name="Content Placeholder 5"/>
          <p:cNvPicPr>
            <a:picLocks noGrp="1" noChangeAspect="1"/>
          </p:cNvPicPr>
          <p:nvPr>
            <p:ph sz="half" idx="1"/>
          </p:nvPr>
        </p:nvPicPr>
        <p:blipFill>
          <a:blip r:embed="rId3"/>
          <a:stretch>
            <a:fillRect/>
          </a:stretch>
        </p:blipFill>
        <p:spPr>
          <a:xfrm>
            <a:off x="1084719" y="2141538"/>
            <a:ext cx="4198024" cy="3649662"/>
          </a:xfrm>
          <a:prstGeom prst="rect">
            <a:avLst/>
          </a:prstGeom>
        </p:spPr>
      </p:pic>
      <p:pic>
        <p:nvPicPr>
          <p:cNvPr id="7" name="Content Placeholder 6"/>
          <p:cNvPicPr>
            <a:picLocks noGrp="1" noChangeAspect="1"/>
          </p:cNvPicPr>
          <p:nvPr>
            <p:ph sz="half" idx="2"/>
          </p:nvPr>
        </p:nvPicPr>
        <p:blipFill>
          <a:blip r:embed="rId4"/>
          <a:stretch>
            <a:fillRect/>
          </a:stretch>
        </p:blipFill>
        <p:spPr>
          <a:xfrm>
            <a:off x="6307439" y="2155700"/>
            <a:ext cx="4023709" cy="3621338"/>
          </a:xfrm>
          <a:prstGeom prst="rect">
            <a:avLst/>
          </a:prstGeom>
        </p:spPr>
      </p:pic>
    </p:spTree>
    <p:extLst>
      <p:ext uri="{BB962C8B-B14F-4D97-AF65-F5344CB8AC3E}">
        <p14:creationId xmlns:p14="http://schemas.microsoft.com/office/powerpoint/2010/main" val="118120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Questions, Comment, Suggestions?</a:t>
            </a:r>
            <a:endParaRPr lang="en-US" dirty="0"/>
          </a:p>
        </p:txBody>
      </p:sp>
      <p:sp>
        <p:nvSpPr>
          <p:cNvPr id="8" name="Content Placeholder 7"/>
          <p:cNvSpPr>
            <a:spLocks noGrp="1"/>
          </p:cNvSpPr>
          <p:nvPr>
            <p:ph idx="1"/>
          </p:nvPr>
        </p:nvSpPr>
        <p:spPr/>
        <p:txBody>
          <a:bodyPr>
            <a:normAutofit/>
          </a:bodyPr>
          <a:lstStyle/>
          <a:p>
            <a:r>
              <a:rPr lang="en-US" sz="2400" dirty="0" smtClean="0"/>
              <a:t>Email: juanlcastro3@gmail.com</a:t>
            </a:r>
            <a:endParaRPr lang="en-US" sz="2400" dirty="0"/>
          </a:p>
        </p:txBody>
      </p:sp>
    </p:spTree>
    <p:extLst>
      <p:ext uri="{BB962C8B-B14F-4D97-AF65-F5344CB8AC3E}">
        <p14:creationId xmlns:p14="http://schemas.microsoft.com/office/powerpoint/2010/main" val="362817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this Workshop!</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6512" y="2182019"/>
            <a:ext cx="6350000" cy="3568700"/>
          </a:xfrm>
        </p:spPr>
      </p:pic>
    </p:spTree>
    <p:extLst>
      <p:ext uri="{BB962C8B-B14F-4D97-AF65-F5344CB8AC3E}">
        <p14:creationId xmlns:p14="http://schemas.microsoft.com/office/powerpoint/2010/main" val="1853467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a:t>
            </a:r>
            <a:r>
              <a:rPr lang="en-US" dirty="0"/>
              <a:t>L</a:t>
            </a:r>
            <a:r>
              <a:rPr lang="en-US" dirty="0" smtClean="0"/>
              <a:t>earning?</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85801" y="2306077"/>
            <a:ext cx="4814248" cy="332058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73254" y="2306078"/>
            <a:ext cx="4928606" cy="3320582"/>
          </a:xfrm>
        </p:spPr>
      </p:pic>
    </p:spTree>
    <p:extLst>
      <p:ext uri="{BB962C8B-B14F-4D97-AF65-F5344CB8AC3E}">
        <p14:creationId xmlns:p14="http://schemas.microsoft.com/office/powerpoint/2010/main" val="108298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A computer program is said to learn from experience E with respect to </a:t>
                </a:r>
                <a:r>
                  <a:rPr lang="en-US" sz="2000" dirty="0"/>
                  <a:t>some class of tasks </a:t>
                </a:r>
                <a:r>
                  <a:rPr lang="en-US" sz="2000" b="1" i="1" dirty="0"/>
                  <a:t>T </a:t>
                </a:r>
                <a:r>
                  <a:rPr lang="en-US" sz="2000" dirty="0"/>
                  <a:t>and performance measure P, if its performance at tasks </a:t>
                </a:r>
                <a:r>
                  <a:rPr lang="en-US" sz="2000" dirty="0" smtClean="0"/>
                  <a:t>in T</a:t>
                </a:r>
                <a:r>
                  <a:rPr lang="en-US" sz="2000" dirty="0"/>
                  <a:t>, as measured by P, improves with experience E</a:t>
                </a:r>
                <a:r>
                  <a:rPr lang="en-US" sz="2000" dirty="0" smtClean="0"/>
                  <a:t>. “Tom Mitchell, Machine Learning 1997” </a:t>
                </a:r>
              </a:p>
              <a:p>
                <a:pPr marL="0" indent="0" algn="ctr">
                  <a:buNone/>
                </a:pPr>
                <a:endParaRPr lang="en-US" sz="2000" i="1" dirty="0">
                  <a:latin typeface="Cambria Math" panose="02040503050406030204" pitchFamily="18" charset="0"/>
                </a:endParaRPr>
              </a:p>
              <a:p>
                <a:pPr marL="0" indent="0" algn="ctr">
                  <a:buNone/>
                </a:pPr>
                <a14:m>
                  <m:oMath xmlns:m="http://schemas.openxmlformats.org/officeDocument/2006/math">
                    <m:r>
                      <a:rPr lang="en-US" sz="3200" i="1">
                        <a:latin typeface="Cambria Math" panose="02040503050406030204" pitchFamily="18" charset="0"/>
                      </a:rPr>
                      <m:t>𝑃</m:t>
                    </m:r>
                    <m:r>
                      <a:rPr lang="en-US" sz="3200" i="1">
                        <a:latin typeface="Cambria Math" panose="02040503050406030204" pitchFamily="18" charset="0"/>
                      </a:rPr>
                      <m:t>=</m:t>
                    </m:r>
                    <m:r>
                      <a:rPr lang="en-US" sz="3200" i="1">
                        <a:latin typeface="Cambria Math" panose="02040503050406030204" pitchFamily="18" charset="0"/>
                      </a:rPr>
                      <m:t>𝑇</m:t>
                    </m:r>
                    <m:r>
                      <a:rPr lang="en-US" sz="3200" i="1">
                        <a:latin typeface="Cambria Math" panose="02040503050406030204" pitchFamily="18" charset="0"/>
                      </a:rPr>
                      <m:t>(</m:t>
                    </m:r>
                    <m:r>
                      <a:rPr lang="en-US" sz="3200" i="1">
                        <a:latin typeface="Cambria Math" panose="02040503050406030204" pitchFamily="18" charset="0"/>
                      </a:rPr>
                      <m:t>𝐸</m:t>
                    </m:r>
                    <m:r>
                      <a:rPr lang="en-US" sz="3200" i="1">
                        <a:latin typeface="Cambria Math" panose="02040503050406030204" pitchFamily="18" charset="0"/>
                      </a:rPr>
                      <m:t>)</m:t>
                    </m:r>
                  </m:oMath>
                </a14:m>
                <a:r>
                  <a:rPr lang="en-US" sz="3200" dirty="0"/>
                  <a:t> </a:t>
                </a:r>
                <a:endParaRPr lang="en-US" sz="3200" dirty="0" smtClean="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𝑜𝑝𝑡𝑖𝑚𝑖𝑧𝑒</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r>
                        <a:rPr lang="en-US" sz="3200" b="0" i="1" smtClean="0">
                          <a:latin typeface="Cambria Math" panose="02040503050406030204" pitchFamily="18" charset="0"/>
                        </a:rPr>
                        <m:t>  </m:t>
                      </m:r>
                    </m:oMath>
                  </m:oMathPara>
                </a14:m>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42" r="-361"/>
                </a:stretch>
              </a:blipFill>
            </p:spPr>
            <p:txBody>
              <a:bodyPr/>
              <a:lstStyle/>
              <a:p>
                <a:r>
                  <a:rPr lang="en-US">
                    <a:noFill/>
                  </a:rPr>
                  <a:t> </a:t>
                </a:r>
              </a:p>
            </p:txBody>
          </p:sp>
        </mc:Fallback>
      </mc:AlternateContent>
    </p:spTree>
    <p:extLst>
      <p:ext uri="{BB962C8B-B14F-4D97-AF65-F5344CB8AC3E}">
        <p14:creationId xmlns:p14="http://schemas.microsoft.com/office/powerpoint/2010/main" val="2187199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p:txBody>
          <a:bodyPr/>
          <a:lstStyle/>
          <a:p>
            <a:r>
              <a:rPr lang="en-US" dirty="0" smtClean="0"/>
              <a:t>Computer is able to learn how to perform some tasks without being explicitly programmed.</a:t>
            </a:r>
          </a:p>
          <a:p>
            <a:r>
              <a:rPr lang="en-US" dirty="0" smtClean="0"/>
              <a:t>This is done by establishing algorithms that are able to update from data and make predictions based on previous assumptions or heuristics.</a:t>
            </a:r>
          </a:p>
          <a:p>
            <a:r>
              <a:rPr lang="en-US" dirty="0" smtClean="0"/>
              <a:t>The learning process follows the idea of optimization problems, where the algorithm minimizes errors or maximizes gains.</a:t>
            </a:r>
            <a:endParaRPr lang="en-US" dirty="0"/>
          </a:p>
        </p:txBody>
      </p:sp>
    </p:spTree>
    <p:extLst>
      <p:ext uri="{BB962C8B-B14F-4D97-AF65-F5344CB8AC3E}">
        <p14:creationId xmlns:p14="http://schemas.microsoft.com/office/powerpoint/2010/main" val="2494378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Famous </a:t>
            </a:r>
            <a:r>
              <a:rPr lang="en-US" dirty="0" smtClean="0"/>
              <a:t>Machine Learning Systems</a:t>
            </a:r>
            <a:endParaRPr lang="en-US" dirty="0"/>
          </a:p>
        </p:txBody>
      </p:sp>
      <p:sp>
        <p:nvSpPr>
          <p:cNvPr id="7" name="Text Placeholder 6"/>
          <p:cNvSpPr>
            <a:spLocks noGrp="1"/>
          </p:cNvSpPr>
          <p:nvPr>
            <p:ph type="body" idx="1"/>
          </p:nvPr>
        </p:nvSpPr>
        <p:spPr/>
        <p:txBody>
          <a:bodyPr/>
          <a:lstStyle/>
          <a:p>
            <a:r>
              <a:rPr lang="en-US" dirty="0" smtClean="0"/>
              <a:t>Watson</a:t>
            </a:r>
            <a:endParaRPr lang="en-US" dirty="0"/>
          </a:p>
        </p:txBody>
      </p:sp>
      <p:pic>
        <p:nvPicPr>
          <p:cNvPr id="13" name="Content Placeholder 12"/>
          <p:cNvPicPr>
            <a:picLocks noGrp="1" noChangeAspect="1"/>
          </p:cNvPicPr>
          <p:nvPr>
            <p:ph sz="half" idx="2"/>
          </p:nvPr>
        </p:nvPicPr>
        <p:blipFill>
          <a:blip r:embed="rId2"/>
          <a:stretch>
            <a:fillRect/>
          </a:stretch>
        </p:blipFill>
        <p:spPr>
          <a:xfrm>
            <a:off x="685800" y="2923918"/>
            <a:ext cx="4997450" cy="2813564"/>
          </a:xfrm>
          <a:prstGeom prst="rect">
            <a:avLst/>
          </a:prstGeom>
        </p:spPr>
      </p:pic>
      <p:sp>
        <p:nvSpPr>
          <p:cNvPr id="9" name="Text Placeholder 8"/>
          <p:cNvSpPr>
            <a:spLocks noGrp="1"/>
          </p:cNvSpPr>
          <p:nvPr>
            <p:ph type="body" sz="quarter" idx="3"/>
          </p:nvPr>
        </p:nvSpPr>
        <p:spPr/>
        <p:txBody>
          <a:bodyPr/>
          <a:lstStyle/>
          <a:p>
            <a:r>
              <a:rPr lang="en-US" dirty="0" err="1" smtClean="0"/>
              <a:t>AlphaGo</a:t>
            </a:r>
            <a:endParaRPr lang="en-US" dirty="0"/>
          </a:p>
        </p:txBody>
      </p:sp>
      <p:pic>
        <p:nvPicPr>
          <p:cNvPr id="14" name="Content Placeholder 13"/>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31842" y="2870200"/>
            <a:ext cx="4378079" cy="2921000"/>
          </a:xfrm>
        </p:spPr>
      </p:pic>
    </p:spTree>
    <p:extLst>
      <p:ext uri="{BB962C8B-B14F-4D97-AF65-F5344CB8AC3E}">
        <p14:creationId xmlns:p14="http://schemas.microsoft.com/office/powerpoint/2010/main" val="1746100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 on Artificial Intelligence and Machine Learning</a:t>
            </a:r>
            <a:endParaRPr lang="en-US" dirty="0"/>
          </a:p>
        </p:txBody>
      </p:sp>
      <p:sp>
        <p:nvSpPr>
          <p:cNvPr id="3" name="Content Placeholder 2"/>
          <p:cNvSpPr>
            <a:spLocks noGrp="1"/>
          </p:cNvSpPr>
          <p:nvPr>
            <p:ph sz="half" idx="1"/>
          </p:nvPr>
        </p:nvSpPr>
        <p:spPr/>
        <p:txBody>
          <a:bodyPr/>
          <a:lstStyle/>
          <a:p>
            <a:r>
              <a:rPr lang="en-US" dirty="0" smtClean="0"/>
              <a:t>Symbolists -&gt; Logic and symbols. </a:t>
            </a:r>
          </a:p>
          <a:p>
            <a:r>
              <a:rPr lang="en-US" dirty="0" smtClean="0"/>
              <a:t>Connectionists -&gt; Neural Networks. </a:t>
            </a:r>
          </a:p>
          <a:p>
            <a:r>
              <a:rPr lang="en-US" dirty="0" err="1" smtClean="0"/>
              <a:t>Evolutionaries</a:t>
            </a:r>
            <a:r>
              <a:rPr lang="en-US" dirty="0" smtClean="0"/>
              <a:t> -&gt; Genetic Algorithms.</a:t>
            </a:r>
          </a:p>
          <a:p>
            <a:r>
              <a:rPr lang="en-US" dirty="0" smtClean="0"/>
              <a:t>Bayesian/Statistics -&gt; Bayes Theorem.</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1363" y="2405162"/>
            <a:ext cx="4995862" cy="3122413"/>
          </a:xfrm>
        </p:spPr>
      </p:pic>
    </p:spTree>
    <p:extLst>
      <p:ext uri="{BB962C8B-B14F-4D97-AF65-F5344CB8AC3E}">
        <p14:creationId xmlns:p14="http://schemas.microsoft.com/office/powerpoint/2010/main" val="146996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a:t>
            </a:r>
            <a:r>
              <a:rPr lang="en-US" dirty="0"/>
              <a:t>Types of </a:t>
            </a:r>
            <a:r>
              <a:rPr lang="en-US" dirty="0" smtClean="0"/>
              <a:t>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sz="1900" dirty="0"/>
              <a:t>Supervised Learning</a:t>
            </a:r>
          </a:p>
          <a:p>
            <a:pPr lvl="1"/>
            <a:r>
              <a:rPr lang="en-US" sz="1900" dirty="0"/>
              <a:t>Require a correspondence between input data and output labels.</a:t>
            </a:r>
          </a:p>
          <a:p>
            <a:pPr lvl="1"/>
            <a:r>
              <a:rPr lang="en-US" sz="1900" dirty="0"/>
              <a:t>Widely used for classification and regression problems.</a:t>
            </a:r>
          </a:p>
          <a:p>
            <a:r>
              <a:rPr lang="en-US" sz="1900" dirty="0"/>
              <a:t>Unsupervised Learning</a:t>
            </a:r>
          </a:p>
          <a:p>
            <a:pPr lvl="1"/>
            <a:r>
              <a:rPr lang="en-US" sz="1900" dirty="0"/>
              <a:t>The algorithm create output labels by distributing the input data into relevant groups of similar features.</a:t>
            </a:r>
          </a:p>
          <a:p>
            <a:pPr lvl="1"/>
            <a:r>
              <a:rPr lang="en-US" sz="1900" dirty="0"/>
              <a:t>Used for clustering and density estimation.  </a:t>
            </a:r>
          </a:p>
          <a:p>
            <a:r>
              <a:rPr lang="en-US" sz="1900" dirty="0"/>
              <a:t>Reinforcement Learning</a:t>
            </a:r>
          </a:p>
          <a:p>
            <a:pPr lvl="1"/>
            <a:r>
              <a:rPr lang="en-US" sz="1900" dirty="0"/>
              <a:t>Penalty-Reward system where favorable actions are rewarded to increase the frequency of such actions.</a:t>
            </a:r>
          </a:p>
          <a:p>
            <a:pPr lvl="1"/>
            <a:r>
              <a:rPr lang="en-US" sz="1900" dirty="0"/>
              <a:t>Trade-off between exploration and exploitation.</a:t>
            </a:r>
          </a:p>
          <a:p>
            <a:pPr marL="0" indent="0">
              <a:buNone/>
            </a:pPr>
            <a:endParaRPr lang="en-US" dirty="0"/>
          </a:p>
        </p:txBody>
      </p:sp>
    </p:spTree>
    <p:extLst>
      <p:ext uri="{BB962C8B-B14F-4D97-AF65-F5344CB8AC3E}">
        <p14:creationId xmlns:p14="http://schemas.microsoft.com/office/powerpoint/2010/main" val="29385384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TotalTime>
  <Words>1052</Words>
  <Application>Microsoft Office PowerPoint</Application>
  <PresentationFormat>Widescreen</PresentationFormat>
  <Paragraphs>135</Paragraphs>
  <Slides>28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Celestial</vt:lpstr>
      <vt:lpstr>Intro to Machine Learning with TensorFLow</vt:lpstr>
      <vt:lpstr>Outline</vt:lpstr>
      <vt:lpstr>Purpose of this Workshop!</vt:lpstr>
      <vt:lpstr>What is Machine Learning?</vt:lpstr>
      <vt:lpstr>What is Machine Learning?</vt:lpstr>
      <vt:lpstr>What is Machine Learning?</vt:lpstr>
      <vt:lpstr>Famous Machine Learning Systems</vt:lpstr>
      <vt:lpstr>Views on Artificial Intelligence and Machine Learning</vt:lpstr>
      <vt:lpstr>Three Types of Machine Learning</vt:lpstr>
      <vt:lpstr>Symbols vs Connections: Models</vt:lpstr>
      <vt:lpstr>Symbols vs Connections: Strengths</vt:lpstr>
      <vt:lpstr>Symbols vs Connections: Limitations</vt:lpstr>
      <vt:lpstr>Machine Learning Algorithms</vt:lpstr>
      <vt:lpstr>Machine Learning Algorithms: Linear Regression</vt:lpstr>
      <vt:lpstr>Machine Learning Algorithms: Logistic Regression</vt:lpstr>
      <vt:lpstr>Machine Learning Algorithms: Deep Learning</vt:lpstr>
      <vt:lpstr>Deep Learning: Convolutional Neural Nets</vt:lpstr>
      <vt:lpstr>Courses For AI AND Machine Learning</vt:lpstr>
      <vt:lpstr>Artificial Intelligence Machine Learning Contest</vt:lpstr>
      <vt:lpstr>Popularity of Deep Learning</vt:lpstr>
      <vt:lpstr>TensorFlow</vt:lpstr>
      <vt:lpstr>Tensorflow</vt:lpstr>
      <vt:lpstr>Tensorflow Data Graph</vt:lpstr>
      <vt:lpstr>Example 1: Linear Regression Model</vt:lpstr>
      <vt:lpstr>Example 2: Logistic Regression</vt:lpstr>
      <vt:lpstr>Example 3: Convolutional Neural Network</vt:lpstr>
      <vt:lpstr>Ethics and Risks: Technological Singularity</vt:lpstr>
      <vt:lpstr>Questions, Comment, Suggestions?</vt:lpstr>
    </vt:vector>
  </TitlesOfParts>
  <Company>Unknown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Juan Castro-Garcia</dc:creator>
  <cp:lastModifiedBy>Juan Castro-Garcia</cp:lastModifiedBy>
  <cp:revision>41</cp:revision>
  <dcterms:created xsi:type="dcterms:W3CDTF">2016-01-27T04:41:34Z</dcterms:created>
  <dcterms:modified xsi:type="dcterms:W3CDTF">2016-04-05T17:41:33Z</dcterms:modified>
</cp:coreProperties>
</file>